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5" r:id="rId28"/>
    <p:sldId id="286" r:id="rId29"/>
    <p:sldId id="287" r:id="rId30"/>
    <p:sldId id="302" r:id="rId31"/>
    <p:sldId id="303" r:id="rId32"/>
    <p:sldId id="289" r:id="rId33"/>
    <p:sldId id="290" r:id="rId34"/>
    <p:sldId id="293" r:id="rId35"/>
    <p:sldId id="294" r:id="rId36"/>
    <p:sldId id="297" r:id="rId3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14" y="-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CC8FFA-B53C-4C52-8067-C9DC669EDA09}" type="datetimeFigureOut">
              <a:rPr lang="en-US" smtClean="0"/>
              <a:pPr/>
              <a:t>2/12/2013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3ADB69-8E74-4527-9A16-F9D9AD9D766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E1163F2-0A26-44B2-BABA-17854E05543D}" type="slidenum">
              <a:rPr lang="en-US"/>
              <a:pPr/>
              <a:t>1</a:t>
            </a:fld>
            <a:endParaRPr lang="en-US"/>
          </a:p>
        </p:txBody>
      </p:sp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8E49199-945B-4FEB-9C53-8AAE1D50E421}" type="slidenum">
              <a:rPr lang="en-US"/>
              <a:pPr/>
              <a:t>19</a:t>
            </a:fld>
            <a:endParaRPr lang="en-US"/>
          </a:p>
        </p:txBody>
      </p:sp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CAADAAC-CB31-436E-9338-D3EA1C63D1F0}" type="slidenum">
              <a:rPr lang="en-US"/>
              <a:pPr/>
              <a:t>20</a:t>
            </a:fld>
            <a:endParaRPr lang="en-US"/>
          </a:p>
        </p:txBody>
      </p:sp>
      <p:sp>
        <p:nvSpPr>
          <p:cNvPr id="70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2060623-E3BA-484C-9D1E-E42388AC824D}" type="slidenum">
              <a:rPr lang="en-US"/>
              <a:pPr/>
              <a:t>21</a:t>
            </a:fld>
            <a:endParaRPr lang="en-US"/>
          </a:p>
        </p:txBody>
      </p:sp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A929D03-6348-491B-A365-E3E6162C40EE}" type="slidenum">
              <a:rPr lang="en-US"/>
              <a:pPr/>
              <a:t>27</a:t>
            </a:fld>
            <a:endParaRPr lang="en-US"/>
          </a:p>
        </p:txBody>
      </p:sp>
      <p:sp>
        <p:nvSpPr>
          <p:cNvPr id="63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61D060D-9C63-4386-8A05-7FDE4ED37B65}" type="slidenum">
              <a:rPr lang="en-US"/>
              <a:pPr/>
              <a:t>28</a:t>
            </a:fld>
            <a:endParaRPr lang="en-US"/>
          </a:p>
        </p:txBody>
      </p:sp>
      <p:sp>
        <p:nvSpPr>
          <p:cNvPr id="37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F0479F7-3621-49EA-84AF-16B273D45061}" type="slidenum">
              <a:rPr lang="en-US"/>
              <a:pPr/>
              <a:t>29</a:t>
            </a:fld>
            <a:endParaRPr lang="en-US"/>
          </a:p>
        </p:txBody>
      </p:sp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7A5AC39-8302-4200-9530-137B61824D00}" type="slidenum">
              <a:rPr lang="en-US"/>
              <a:pPr/>
              <a:t>32</a:t>
            </a:fld>
            <a:endParaRPr lang="en-US"/>
          </a:p>
        </p:txBody>
      </p:sp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84ACB4-0A3B-41CA-8DD9-D12CC74E23AE}" type="slidenum">
              <a:rPr lang="en-US"/>
              <a:pPr/>
              <a:t>33</a:t>
            </a:fld>
            <a:endParaRPr lang="en-US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E2EEF5B-46B4-4134-B8C6-37E209BA5309}" type="slidenum">
              <a:rPr lang="en-US"/>
              <a:pPr/>
              <a:t>34</a:t>
            </a:fld>
            <a:endParaRPr lang="en-US"/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3F6CDA7-743F-4A54-86F5-057AEBF9C720}" type="slidenum">
              <a:rPr lang="en-US"/>
              <a:pPr/>
              <a:t>35</a:t>
            </a:fld>
            <a:endParaRPr lang="en-US"/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025D796-3B34-4C90-8D3D-8381D4898B67}" type="slidenum">
              <a:rPr lang="en-US"/>
              <a:pPr/>
              <a:t>2</a:t>
            </a:fld>
            <a:endParaRPr lang="en-US"/>
          </a:p>
        </p:txBody>
      </p:sp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56430C8-6E2E-476A-8A4B-41583985453A}" type="slidenum">
              <a:rPr lang="en-US"/>
              <a:pPr/>
              <a:t>36</a:t>
            </a:fld>
            <a:endParaRPr lang="en-US"/>
          </a:p>
        </p:txBody>
      </p:sp>
      <p:sp>
        <p:nvSpPr>
          <p:cNvPr id="2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235E0FE-C8F7-446E-9DE8-13A915381A50}" type="slidenum">
              <a:rPr lang="en-US"/>
              <a:pPr/>
              <a:t>3</a:t>
            </a:fld>
            <a:endParaRPr lang="en-US"/>
          </a:p>
        </p:txBody>
      </p:sp>
      <p:sp>
        <p:nvSpPr>
          <p:cNvPr id="84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B3585D4-BA26-478D-B143-0D2CB95E61DA}" type="slidenum">
              <a:rPr lang="en-US"/>
              <a:pPr/>
              <a:t>4</a:t>
            </a:fld>
            <a:endParaRPr lang="en-US"/>
          </a:p>
        </p:txBody>
      </p:sp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F6DD47B-5D0B-48B4-BA35-7A3DDD5DA214}" type="slidenum">
              <a:rPr lang="en-US"/>
              <a:pPr/>
              <a:t>5</a:t>
            </a:fld>
            <a:endParaRPr lang="en-US"/>
          </a:p>
        </p:txBody>
      </p:sp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D0851D2-8D53-44EA-8BD3-3B2620C38C6D}" type="slidenum">
              <a:rPr lang="en-US"/>
              <a:pPr/>
              <a:t>6</a:t>
            </a:fld>
            <a:endParaRPr lang="en-US"/>
          </a:p>
        </p:txBody>
      </p:sp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36303E2-610E-42E0-81AE-F769E1EAAD00}" type="slidenum">
              <a:rPr lang="en-US"/>
              <a:pPr/>
              <a:t>7</a:t>
            </a:fld>
            <a:endParaRPr lang="en-US"/>
          </a:p>
        </p:txBody>
      </p:sp>
      <p:sp>
        <p:nvSpPr>
          <p:cNvPr id="65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C6CD83E-F3D7-4BA6-9E6B-6C13AF0375C8}" type="slidenum">
              <a:rPr lang="en-US"/>
              <a:pPr/>
              <a:t>17</a:t>
            </a:fld>
            <a:endParaRPr lang="en-US"/>
          </a:p>
        </p:txBody>
      </p:sp>
      <p:sp>
        <p:nvSpPr>
          <p:cNvPr id="67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418AF0F-B23F-44A8-B16B-CE251E7B8874}" type="slidenum">
              <a:rPr lang="en-US"/>
              <a:pPr/>
              <a:t>18</a:t>
            </a:fld>
            <a:endParaRPr lang="en-US"/>
          </a:p>
        </p:txBody>
      </p:sp>
      <p:sp>
        <p:nvSpPr>
          <p:cNvPr id="66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38BD3-3CFD-465E-8951-5F54EE22CDAA}" type="datetimeFigureOut">
              <a:rPr lang="en-US" smtClean="0"/>
              <a:pPr/>
              <a:t>2/12/2013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065E5-BB30-424E-8FDD-6C1A1B94C9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38BD3-3CFD-465E-8951-5F54EE22CDAA}" type="datetimeFigureOut">
              <a:rPr lang="en-US" smtClean="0"/>
              <a:pPr/>
              <a:t>2/12/2013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065E5-BB30-424E-8FDD-6C1A1B94C9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38BD3-3CFD-465E-8951-5F54EE22CDAA}" type="datetimeFigureOut">
              <a:rPr lang="en-US" smtClean="0"/>
              <a:pPr/>
              <a:t>2/12/2013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065E5-BB30-424E-8FDD-6C1A1B94C9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38BD3-3CFD-465E-8951-5F54EE22CDAA}" type="datetimeFigureOut">
              <a:rPr lang="en-US" smtClean="0"/>
              <a:pPr/>
              <a:t>2/12/2013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065E5-BB30-424E-8FDD-6C1A1B94C9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38BD3-3CFD-465E-8951-5F54EE22CDAA}" type="datetimeFigureOut">
              <a:rPr lang="en-US" smtClean="0"/>
              <a:pPr/>
              <a:t>2/12/2013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065E5-BB30-424E-8FDD-6C1A1B94C9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38BD3-3CFD-465E-8951-5F54EE22CDAA}" type="datetimeFigureOut">
              <a:rPr lang="en-US" smtClean="0"/>
              <a:pPr/>
              <a:t>2/12/2013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065E5-BB30-424E-8FDD-6C1A1B94C9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38BD3-3CFD-465E-8951-5F54EE22CDAA}" type="datetimeFigureOut">
              <a:rPr lang="en-US" smtClean="0"/>
              <a:pPr/>
              <a:t>2/12/2013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065E5-BB30-424E-8FDD-6C1A1B94C9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38BD3-3CFD-465E-8951-5F54EE22CDAA}" type="datetimeFigureOut">
              <a:rPr lang="en-US" smtClean="0"/>
              <a:pPr/>
              <a:t>2/12/2013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065E5-BB30-424E-8FDD-6C1A1B94C9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38BD3-3CFD-465E-8951-5F54EE22CDAA}" type="datetimeFigureOut">
              <a:rPr lang="en-US" smtClean="0"/>
              <a:pPr/>
              <a:t>2/12/2013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065E5-BB30-424E-8FDD-6C1A1B94C9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38BD3-3CFD-465E-8951-5F54EE22CDAA}" type="datetimeFigureOut">
              <a:rPr lang="en-US" smtClean="0"/>
              <a:pPr/>
              <a:t>2/12/2013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065E5-BB30-424E-8FDD-6C1A1B94C9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38BD3-3CFD-465E-8951-5F54EE22CDAA}" type="datetimeFigureOut">
              <a:rPr lang="en-US" smtClean="0"/>
              <a:pPr/>
              <a:t>2/12/2013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065E5-BB30-424E-8FDD-6C1A1B94C9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138BD3-3CFD-465E-8951-5F54EE22CDAA}" type="datetimeFigureOut">
              <a:rPr lang="en-US" smtClean="0"/>
              <a:pPr/>
              <a:t>2/12/2013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3065E5-BB30-424E-8FDD-6C1A1B94C96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8.w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hyperlink" Target="../../U.S.%20History/Notes/4.%20%20Roaring%201920s/1920s%20Videos/corrupt%201920s%20youth.avi" TargetMode="Externa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0.w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hyperlink" Target="../../../../../My%20Documents/My%20Videos/Bessie%20Smith.avi" TargetMode="Externa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../../U.S.%20History/Notes/4.%20%20Roaring%201920s/1920s%20Videos/1920%20Dancing.avi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533400"/>
            <a:ext cx="3862388" cy="5400675"/>
          </a:xfrm>
          <a:prstGeom prst="rect">
            <a:avLst/>
          </a:prstGeom>
          <a:noFill/>
          <a:ln w="57150" cmpd="thinThick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2053" name="WordArt 5"/>
          <p:cNvSpPr>
            <a:spLocks noChangeArrowheads="1" noChangeShapeType="1" noTextEdit="1"/>
          </p:cNvSpPr>
          <p:nvPr/>
        </p:nvSpPr>
        <p:spPr bwMode="auto">
          <a:xfrm>
            <a:off x="4495800" y="2209800"/>
            <a:ext cx="4486275" cy="2209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800080">
                        <a:gamma/>
                        <a:shade val="46275"/>
                        <a:invGamma/>
                      </a:srgbClr>
                    </a:gs>
                    <a:gs pos="50000">
                      <a:srgbClr val="800080"/>
                    </a:gs>
                    <a:gs pos="100000">
                      <a:srgbClr val="800080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  <a:latin typeface="Arial Black"/>
              </a:rPr>
              <a:t>The American Dream:</a:t>
            </a:r>
          </a:p>
          <a:p>
            <a:pPr algn="ctr"/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800080">
                        <a:gamma/>
                        <a:shade val="46275"/>
                        <a:invGamma/>
                      </a:srgbClr>
                    </a:gs>
                    <a:gs pos="50000">
                      <a:srgbClr val="800080"/>
                    </a:gs>
                    <a:gs pos="100000">
                      <a:srgbClr val="800080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  <a:latin typeface="Arial Black"/>
              </a:rPr>
              <a:t>1920s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83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304800"/>
            <a:ext cx="7696200" cy="627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0837" name="Oval 5"/>
          <p:cNvSpPr>
            <a:spLocks noChangeArrowheads="1"/>
          </p:cNvSpPr>
          <p:nvPr/>
        </p:nvSpPr>
        <p:spPr bwMode="auto">
          <a:xfrm>
            <a:off x="152400" y="5029200"/>
            <a:ext cx="2895600" cy="16002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3200"/>
              <a:t>$125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20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741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12888" y="304800"/>
            <a:ext cx="6192837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6742" name="Oval 6"/>
          <p:cNvSpPr>
            <a:spLocks noChangeArrowheads="1"/>
          </p:cNvSpPr>
          <p:nvPr/>
        </p:nvSpPr>
        <p:spPr bwMode="auto">
          <a:xfrm>
            <a:off x="152400" y="5029200"/>
            <a:ext cx="2895600" cy="16002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3200" dirty="0" smtClean="0"/>
              <a:t>$25.50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16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4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76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533400"/>
            <a:ext cx="792480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7765" name="Oval 5"/>
          <p:cNvSpPr>
            <a:spLocks noChangeArrowheads="1"/>
          </p:cNvSpPr>
          <p:nvPr/>
        </p:nvSpPr>
        <p:spPr bwMode="auto">
          <a:xfrm>
            <a:off x="152400" y="5029200"/>
            <a:ext cx="2895600" cy="16002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3200"/>
              <a:t>$85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17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78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533400"/>
            <a:ext cx="7848600" cy="588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8789" name="Oval 5"/>
          <p:cNvSpPr>
            <a:spLocks noChangeArrowheads="1"/>
          </p:cNvSpPr>
          <p:nvPr/>
        </p:nvSpPr>
        <p:spPr bwMode="auto">
          <a:xfrm>
            <a:off x="152400" y="5029200"/>
            <a:ext cx="2895600" cy="16002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3200"/>
              <a:t>$6.75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18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8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84" name="Picture 4"/>
          <p:cNvPicPr>
            <a:picLocks noChangeAspect="1" noChangeArrowheads="1"/>
          </p:cNvPicPr>
          <p:nvPr/>
        </p:nvPicPr>
        <p:blipFill>
          <a:blip r:embed="rId2" cstate="print"/>
          <a:srcRect r="5064"/>
          <a:stretch>
            <a:fillRect/>
          </a:stretch>
        </p:blipFill>
        <p:spPr bwMode="auto">
          <a:xfrm>
            <a:off x="2057400" y="304800"/>
            <a:ext cx="5029200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2885" name="Oval 5"/>
          <p:cNvSpPr>
            <a:spLocks noChangeArrowheads="1"/>
          </p:cNvSpPr>
          <p:nvPr/>
        </p:nvSpPr>
        <p:spPr bwMode="auto">
          <a:xfrm>
            <a:off x="304800" y="1981200"/>
            <a:ext cx="2895600" cy="16002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2800" b="1"/>
              <a:t>Suit </a:t>
            </a:r>
          </a:p>
          <a:p>
            <a:pPr algn="ctr"/>
            <a:endParaRPr lang="en-US" sz="900" b="1"/>
          </a:p>
          <a:p>
            <a:pPr algn="ctr"/>
            <a:r>
              <a:rPr lang="en-US" sz="2800" b="1"/>
              <a:t>$27.95 </a:t>
            </a:r>
          </a:p>
        </p:txBody>
      </p:sp>
      <p:sp>
        <p:nvSpPr>
          <p:cNvPr id="122887" name="Oval 7"/>
          <p:cNvSpPr>
            <a:spLocks noChangeArrowheads="1"/>
          </p:cNvSpPr>
          <p:nvPr/>
        </p:nvSpPr>
        <p:spPr bwMode="auto">
          <a:xfrm>
            <a:off x="6096000" y="4876800"/>
            <a:ext cx="2895600" cy="16002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3200" b="1"/>
              <a:t>Shoes  </a:t>
            </a:r>
          </a:p>
          <a:p>
            <a:pPr algn="ctr"/>
            <a:r>
              <a:rPr lang="en-US" sz="3200" b="1"/>
              <a:t>$10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22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122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85" grpId="0" animBg="1"/>
      <p:bldP spid="12288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86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552450"/>
            <a:ext cx="7696200" cy="577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1863" name="Oval 7"/>
          <p:cNvSpPr>
            <a:spLocks noChangeArrowheads="1"/>
          </p:cNvSpPr>
          <p:nvPr/>
        </p:nvSpPr>
        <p:spPr bwMode="auto">
          <a:xfrm>
            <a:off x="457200" y="4495800"/>
            <a:ext cx="2895600" cy="16002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3200" b="1"/>
              <a:t>Dress </a:t>
            </a:r>
          </a:p>
          <a:p>
            <a:pPr algn="ctr"/>
            <a:r>
              <a:rPr lang="en-US" sz="3200" b="1"/>
              <a:t>$4.75</a:t>
            </a:r>
            <a:r>
              <a:rPr lang="en-US"/>
              <a:t> </a:t>
            </a:r>
          </a:p>
        </p:txBody>
      </p:sp>
      <p:sp>
        <p:nvSpPr>
          <p:cNvPr id="121865" name="Oval 9"/>
          <p:cNvSpPr>
            <a:spLocks noChangeArrowheads="1"/>
          </p:cNvSpPr>
          <p:nvPr/>
        </p:nvSpPr>
        <p:spPr bwMode="auto">
          <a:xfrm>
            <a:off x="5791200" y="4495800"/>
            <a:ext cx="2895600" cy="16002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3200" b="1"/>
              <a:t>Rain Capes </a:t>
            </a:r>
          </a:p>
          <a:p>
            <a:pPr algn="ctr"/>
            <a:r>
              <a:rPr lang="en-US" sz="3200" b="1"/>
              <a:t>$4.50</a:t>
            </a:r>
            <a:r>
              <a:rPr lang="en-US" sz="320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21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121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63" grpId="0" animBg="1"/>
      <p:bldP spid="12186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692" name="Picture 4"/>
          <p:cNvPicPr>
            <a:picLocks noChangeAspect="1" noChangeArrowheads="1"/>
          </p:cNvPicPr>
          <p:nvPr/>
        </p:nvPicPr>
        <p:blipFill>
          <a:blip r:embed="rId2" cstate="print"/>
          <a:srcRect b="10892"/>
          <a:stretch>
            <a:fillRect/>
          </a:stretch>
        </p:blipFill>
        <p:spPr bwMode="auto">
          <a:xfrm>
            <a:off x="1447800" y="0"/>
            <a:ext cx="64563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46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46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90800" y="1905000"/>
            <a:ext cx="3670300" cy="4772025"/>
          </a:xfrm>
          <a:prstGeom prst="rect">
            <a:avLst/>
          </a:prstGeom>
          <a:noFill/>
          <a:ln w="76200" cmpd="tri">
            <a:solidFill>
              <a:schemeClr val="bg1"/>
            </a:solidFill>
            <a:miter lim="800000"/>
            <a:headEnd/>
            <a:tailEnd/>
          </a:ln>
          <a:effectLst/>
        </p:spPr>
      </p:pic>
      <p:pic>
        <p:nvPicPr>
          <p:cNvPr id="4198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457200"/>
            <a:ext cx="3009900" cy="3810000"/>
          </a:xfrm>
          <a:prstGeom prst="rect">
            <a:avLst/>
          </a:prstGeom>
          <a:noFill/>
          <a:ln w="76200">
            <a:solidFill>
              <a:srgbClr val="FF99CC"/>
            </a:solidFill>
            <a:miter lim="800000"/>
            <a:headEnd/>
            <a:tailEnd/>
          </a:ln>
          <a:effectLst/>
        </p:spPr>
      </p:pic>
      <p:pic>
        <p:nvPicPr>
          <p:cNvPr id="4198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86200" y="228600"/>
            <a:ext cx="4953000" cy="6343650"/>
          </a:xfrm>
          <a:prstGeom prst="rect">
            <a:avLst/>
          </a:prstGeom>
          <a:noFill/>
          <a:ln w="38100" cmpd="dbl">
            <a:solidFill>
              <a:srgbClr val="FF00FF"/>
            </a:solidFill>
            <a:miter lim="800000"/>
            <a:headEnd/>
            <a:tailEnd/>
          </a:ln>
          <a:effectLst/>
        </p:spPr>
      </p:pic>
      <p:sp>
        <p:nvSpPr>
          <p:cNvPr id="41989" name="Oval 5"/>
          <p:cNvSpPr>
            <a:spLocks noChangeArrowheads="1"/>
          </p:cNvSpPr>
          <p:nvPr/>
        </p:nvSpPr>
        <p:spPr bwMode="auto">
          <a:xfrm>
            <a:off x="457200" y="4267200"/>
            <a:ext cx="3886200" cy="1752600"/>
          </a:xfrm>
          <a:prstGeom prst="ellipse">
            <a:avLst/>
          </a:prstGeom>
          <a:solidFill>
            <a:srgbClr val="993366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3200" u="sng">
                <a:solidFill>
                  <a:schemeClr val="bg1"/>
                </a:solidFill>
                <a:latin typeface="Biondi" pitchFamily="2" charset="0"/>
              </a:rPr>
              <a:t>Louise Brooks</a:t>
            </a:r>
          </a:p>
          <a:p>
            <a:pPr algn="ctr"/>
            <a:r>
              <a:rPr lang="en-US" sz="3200">
                <a:solidFill>
                  <a:schemeClr val="bg1"/>
                </a:solidFill>
                <a:latin typeface="Biondi" pitchFamily="2" charset="0"/>
              </a:rPr>
              <a:t>movie star</a:t>
            </a:r>
          </a:p>
        </p:txBody>
      </p:sp>
      <p:sp>
        <p:nvSpPr>
          <p:cNvPr id="41990" name="Rectangle 6"/>
          <p:cNvSpPr>
            <a:spLocks noChangeArrowheads="1"/>
          </p:cNvSpPr>
          <p:nvPr/>
        </p:nvSpPr>
        <p:spPr bwMode="auto">
          <a:xfrm>
            <a:off x="152400" y="2971800"/>
            <a:ext cx="8686800" cy="685800"/>
          </a:xfrm>
          <a:prstGeom prst="rect">
            <a:avLst/>
          </a:prstGeom>
          <a:solidFill>
            <a:schemeClr val="bg1">
              <a:alpha val="81000"/>
            </a:schemeClr>
          </a:solidFill>
          <a:ln w="571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US" sz="3600">
                <a:latin typeface="Times New Roman" pitchFamily="18" charset="0"/>
              </a:rPr>
              <a:t>1920’s women = the </a:t>
            </a:r>
            <a:r>
              <a:rPr lang="en-US" sz="3600" b="1" u="sng">
                <a:latin typeface="Times New Roman" pitchFamily="18" charset="0"/>
              </a:rPr>
              <a:t>Flapper</a:t>
            </a:r>
          </a:p>
        </p:txBody>
      </p:sp>
      <p:pic>
        <p:nvPicPr>
          <p:cNvPr id="41991" name="Picture 7" descr="j0293236">
            <a:hlinkClick r:id="rId6" action="ppaction://hlinkfile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315200" y="5410200"/>
            <a:ext cx="1565275" cy="11541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419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419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419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4199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419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9" grpId="0" animBg="1"/>
      <p:bldP spid="41990" grpId="0" build="allAtOnce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7462838" y="23669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5334000"/>
            <a:ext cx="4038600" cy="1257300"/>
          </a:xfrm>
          <a:prstGeom prst="rect">
            <a:avLst/>
          </a:prstGeom>
          <a:noFill/>
        </p:spPr>
      </p:pic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7467600" y="1676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304800"/>
            <a:ext cx="4178300" cy="4876800"/>
          </a:xfrm>
          <a:prstGeom prst="rect">
            <a:avLst/>
          </a:prstGeom>
          <a:noFill/>
        </p:spPr>
      </p:pic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7646988" y="2673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pic>
        <p:nvPicPr>
          <p:cNvPr id="20487" name="Picture 7"/>
          <p:cNvPicPr>
            <a:picLocks noChangeAspect="1" noChangeArrowheads="1"/>
          </p:cNvPicPr>
          <p:nvPr/>
        </p:nvPicPr>
        <p:blipFill>
          <a:blip r:embed="rId5" cstate="print">
            <a:lum contrast="18000"/>
          </a:blip>
          <a:srcRect/>
          <a:stretch>
            <a:fillRect/>
          </a:stretch>
        </p:blipFill>
        <p:spPr bwMode="auto">
          <a:xfrm>
            <a:off x="4953000" y="5334000"/>
            <a:ext cx="3657600" cy="1219200"/>
          </a:xfrm>
          <a:prstGeom prst="rect">
            <a:avLst/>
          </a:prstGeom>
          <a:noFill/>
        </p:spPr>
      </p:pic>
      <p:sp>
        <p:nvSpPr>
          <p:cNvPr id="20488" name="Rectangle 8"/>
          <p:cNvSpPr>
            <a:spLocks noChangeArrowheads="1"/>
          </p:cNvSpPr>
          <p:nvPr/>
        </p:nvSpPr>
        <p:spPr bwMode="auto">
          <a:xfrm>
            <a:off x="8159750" y="31305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pic>
        <p:nvPicPr>
          <p:cNvPr id="20489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76800" y="381000"/>
            <a:ext cx="3733800" cy="4800600"/>
          </a:xfrm>
          <a:prstGeom prst="rect">
            <a:avLst/>
          </a:prstGeom>
          <a:noFill/>
        </p:spPr>
      </p:pic>
      <p:sp>
        <p:nvSpPr>
          <p:cNvPr id="20491" name="WordArt 11"/>
          <p:cNvSpPr>
            <a:spLocks noChangeArrowheads="1" noChangeShapeType="1" noTextEdit="1"/>
          </p:cNvSpPr>
          <p:nvPr/>
        </p:nvSpPr>
        <p:spPr bwMode="auto">
          <a:xfrm>
            <a:off x="5486400" y="3733800"/>
            <a:ext cx="2466975" cy="6762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Baveuse"/>
              </a:rPr>
              <a:t>Flapper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6683375" y="1600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304800"/>
            <a:ext cx="4129088" cy="5562600"/>
          </a:xfrm>
          <a:prstGeom prst="rect">
            <a:avLst/>
          </a:prstGeom>
          <a:noFill/>
        </p:spPr>
      </p:pic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8616950" y="2549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pic>
        <p:nvPicPr>
          <p:cNvPr id="2150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8200" y="914400"/>
            <a:ext cx="4211638" cy="5638800"/>
          </a:xfrm>
          <a:prstGeom prst="rect">
            <a:avLst/>
          </a:prstGeom>
          <a:noFill/>
        </p:spPr>
      </p:pic>
      <p:sp>
        <p:nvSpPr>
          <p:cNvPr id="21510" name="Rectangle 6"/>
          <p:cNvSpPr>
            <a:spLocks noChangeArrowheads="1"/>
          </p:cNvSpPr>
          <p:nvPr/>
        </p:nvSpPr>
        <p:spPr bwMode="auto">
          <a:xfrm>
            <a:off x="381000" y="6019800"/>
            <a:ext cx="6400800" cy="685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2800"/>
              <a:t>1920s Brad Pitt = </a:t>
            </a:r>
            <a:r>
              <a:rPr lang="en-US" sz="2800" b="1" u="sng"/>
              <a:t>Rudolph Valentino</a:t>
            </a:r>
          </a:p>
        </p:txBody>
      </p:sp>
      <p:sp>
        <p:nvSpPr>
          <p:cNvPr id="21511" name="Oval 7"/>
          <p:cNvSpPr>
            <a:spLocks noChangeArrowheads="1"/>
          </p:cNvSpPr>
          <p:nvPr/>
        </p:nvSpPr>
        <p:spPr bwMode="auto">
          <a:xfrm>
            <a:off x="5181600" y="152400"/>
            <a:ext cx="3276600" cy="11430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3600" b="1" u="sng"/>
              <a:t>“Sheik”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20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0" grpId="0" animBg="1"/>
      <p:bldP spid="215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533400" y="228600"/>
            <a:ext cx="7772400" cy="6324600"/>
          </a:xfrm>
          <a:prstGeom prst="rect">
            <a:avLst/>
          </a:prstGeom>
          <a:solidFill>
            <a:schemeClr val="bg1">
              <a:alpha val="39999"/>
            </a:schemeClr>
          </a:solidFill>
          <a:ln w="92075" cmpd="tri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2800" b="1" u="sng">
                <a:latin typeface="Times New Roman" pitchFamily="18" charset="0"/>
              </a:rPr>
              <a:t>Fun Facts about the 1920s</a:t>
            </a:r>
            <a:r>
              <a:rPr lang="en-US" sz="2800" b="1">
                <a:latin typeface="Times New Roman" pitchFamily="18" charset="0"/>
              </a:rPr>
              <a:t/>
            </a:r>
            <a:br>
              <a:rPr lang="en-US" sz="2800" b="1">
                <a:latin typeface="Times New Roman" pitchFamily="18" charset="0"/>
              </a:rPr>
            </a:br>
            <a:r>
              <a:rPr lang="en-US" sz="2800" b="1">
                <a:latin typeface="Times New Roman" pitchFamily="18" charset="0"/>
              </a:rPr>
              <a:t/>
            </a:r>
            <a:br>
              <a:rPr lang="en-US" sz="2800" b="1">
                <a:latin typeface="Times New Roman" pitchFamily="18" charset="0"/>
              </a:rPr>
            </a:br>
            <a:r>
              <a:rPr lang="en-US" sz="2800" b="1">
                <a:latin typeface="Times New Roman" pitchFamily="18" charset="0"/>
              </a:rPr>
              <a:t>105.7 million people in the USA</a:t>
            </a:r>
            <a:br>
              <a:rPr lang="en-US" sz="2800" b="1">
                <a:latin typeface="Times New Roman" pitchFamily="18" charset="0"/>
              </a:rPr>
            </a:br>
            <a:r>
              <a:rPr lang="en-US" sz="2800" b="1">
                <a:latin typeface="Times New Roman" pitchFamily="18" charset="0"/>
              </a:rPr>
              <a:t>94.8 mill White…10.4 mill Af. Am</a:t>
            </a:r>
            <a:br>
              <a:rPr lang="en-US" sz="2800" b="1">
                <a:latin typeface="Times New Roman" pitchFamily="18" charset="0"/>
              </a:rPr>
            </a:br>
            <a:r>
              <a:rPr lang="en-US" sz="2800" b="1">
                <a:latin typeface="Times New Roman" pitchFamily="18" charset="0"/>
              </a:rPr>
              <a:t/>
            </a:r>
            <a:br>
              <a:rPr lang="en-US" sz="2800" b="1">
                <a:latin typeface="Times New Roman" pitchFamily="18" charset="0"/>
              </a:rPr>
            </a:br>
            <a:r>
              <a:rPr lang="en-US" sz="2800" b="1">
                <a:latin typeface="Times New Roman" pitchFamily="18" charset="0"/>
              </a:rPr>
              <a:t>Life Expectancy </a:t>
            </a:r>
            <a:br>
              <a:rPr lang="en-US" sz="2800" b="1">
                <a:latin typeface="Times New Roman" pitchFamily="18" charset="0"/>
              </a:rPr>
            </a:br>
            <a:r>
              <a:rPr lang="en-US" sz="2800" b="1">
                <a:latin typeface="Times New Roman" pitchFamily="18" charset="0"/>
              </a:rPr>
              <a:t>Man: 56…Woman:59…Af Am Male: 47</a:t>
            </a:r>
            <a:br>
              <a:rPr lang="en-US" sz="2800" b="1">
                <a:latin typeface="Times New Roman" pitchFamily="18" charset="0"/>
              </a:rPr>
            </a:br>
            <a:r>
              <a:rPr lang="en-US" sz="2800" b="1">
                <a:latin typeface="Times New Roman" pitchFamily="18" charset="0"/>
              </a:rPr>
              <a:t>(about 10 years longer than the early 1900s)</a:t>
            </a:r>
            <a:br>
              <a:rPr lang="en-US" sz="2800" b="1">
                <a:latin typeface="Times New Roman" pitchFamily="18" charset="0"/>
              </a:rPr>
            </a:br>
            <a:r>
              <a:rPr lang="en-US" sz="2800" b="1">
                <a:latin typeface="Times New Roman" pitchFamily="18" charset="0"/>
              </a:rPr>
              <a:t/>
            </a:r>
            <a:br>
              <a:rPr lang="en-US" sz="2800" b="1">
                <a:latin typeface="Times New Roman" pitchFamily="18" charset="0"/>
              </a:rPr>
            </a:br>
            <a:r>
              <a:rPr lang="en-US" sz="2800" b="1">
                <a:latin typeface="Times New Roman" pitchFamily="18" charset="0"/>
              </a:rPr>
              <a:t>#of Homicides = 5,815</a:t>
            </a:r>
            <a:br>
              <a:rPr lang="en-US" sz="2800" b="1">
                <a:latin typeface="Times New Roman" pitchFamily="18" charset="0"/>
              </a:rPr>
            </a:br>
            <a:r>
              <a:rPr lang="en-US" sz="2800" b="1">
                <a:latin typeface="Times New Roman" pitchFamily="18" charset="0"/>
              </a:rPr>
              <a:t>Unemployment Rate 4%</a:t>
            </a:r>
            <a:br>
              <a:rPr lang="en-US" sz="2800" b="1">
                <a:latin typeface="Times New Roman" pitchFamily="18" charset="0"/>
              </a:rPr>
            </a:br>
            <a:r>
              <a:rPr lang="en-US" sz="2800" b="1">
                <a:latin typeface="Times New Roman" pitchFamily="18" charset="0"/>
              </a:rPr>
              <a:t>Passenger Cars Sold: 1,905,500</a:t>
            </a:r>
            <a:br>
              <a:rPr lang="en-US" sz="2800" b="1">
                <a:latin typeface="Times New Roman" pitchFamily="18" charset="0"/>
              </a:rPr>
            </a:br>
            <a:r>
              <a:rPr lang="en-US" sz="2800" b="1">
                <a:latin typeface="Times New Roman" pitchFamily="18" charset="0"/>
              </a:rPr>
              <a:t>AM Radio Stations: 1 (by 1930s = 618)</a:t>
            </a:r>
            <a:br>
              <a:rPr lang="en-US" sz="2800" b="1">
                <a:latin typeface="Times New Roman" pitchFamily="18" charset="0"/>
              </a:rPr>
            </a:br>
            <a:r>
              <a:rPr lang="en-US" sz="2800" b="1">
                <a:latin typeface="Times New Roman" pitchFamily="18" charset="0"/>
              </a:rPr>
              <a:t/>
            </a:r>
            <a:br>
              <a:rPr lang="en-US" sz="2800" b="1">
                <a:latin typeface="Times New Roman" pitchFamily="18" charset="0"/>
              </a:rPr>
            </a:br>
            <a:endParaRPr lang="en-US" sz="2800" b="1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381000"/>
            <a:ext cx="4786313" cy="5867400"/>
          </a:xfrm>
          <a:prstGeom prst="rect">
            <a:avLst/>
          </a:prstGeom>
          <a:noFill/>
          <a:ln w="38100" cmpd="dbl">
            <a:solidFill>
              <a:schemeClr val="bg1"/>
            </a:solidFill>
            <a:miter lim="800000"/>
            <a:headEnd/>
            <a:tailEnd/>
          </a:ln>
          <a:effectLst/>
        </p:spPr>
      </p:pic>
      <p:pic>
        <p:nvPicPr>
          <p:cNvPr id="4301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57600" y="2438400"/>
            <a:ext cx="2827338" cy="4229100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43012" name="Oval 4"/>
          <p:cNvSpPr>
            <a:spLocks noChangeArrowheads="1"/>
          </p:cNvSpPr>
          <p:nvPr/>
        </p:nvSpPr>
        <p:spPr bwMode="auto">
          <a:xfrm>
            <a:off x="4343400" y="762000"/>
            <a:ext cx="4419600" cy="26670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3600">
                <a:latin typeface="Bookman Old Style" pitchFamily="18" charset="0"/>
              </a:rPr>
              <a:t>For Men?</a:t>
            </a:r>
          </a:p>
          <a:p>
            <a:pPr algn="ctr"/>
            <a:endParaRPr lang="en-US" sz="3600">
              <a:latin typeface="Bookman Old Style" pitchFamily="18" charset="0"/>
            </a:endParaRPr>
          </a:p>
          <a:p>
            <a:pPr algn="ctr"/>
            <a:r>
              <a:rPr lang="en-US" sz="3600" b="1" u="sng">
                <a:latin typeface="Bookman Old Style" pitchFamily="18" charset="0"/>
              </a:rPr>
              <a:t>Oxford Bags</a:t>
            </a:r>
            <a:r>
              <a:rPr lang="en-US" sz="3600">
                <a:latin typeface="Bookman Old Style" pitchFamily="18" charset="0"/>
              </a:rPr>
              <a:t> </a:t>
            </a:r>
          </a:p>
          <a:p>
            <a:pPr algn="ctr"/>
            <a:r>
              <a:rPr lang="en-US" sz="3600">
                <a:latin typeface="Bookman Old Style" pitchFamily="18" charset="0"/>
              </a:rPr>
              <a:t>= men’s pants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228600"/>
            <a:ext cx="5619750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2800" y="533400"/>
            <a:ext cx="3190875" cy="4048125"/>
          </a:xfrm>
          <a:prstGeom prst="rect">
            <a:avLst/>
          </a:prstGeom>
          <a:noFill/>
          <a:ln w="57150" cmpd="thinThick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57800" y="2514600"/>
            <a:ext cx="3708400" cy="3733800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30725" name="Picture 5" descr="MCj04125440000[1]">
            <a:hlinkClick r:id="rId6" action="ppaction://hlinkfile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239000" y="304800"/>
            <a:ext cx="1676400" cy="763588"/>
          </a:xfrm>
          <a:prstGeom prst="rect">
            <a:avLst/>
          </a:prstGeom>
          <a:noFill/>
        </p:spPr>
      </p:pic>
      <p:sp>
        <p:nvSpPr>
          <p:cNvPr id="30726" name="WordArt 6"/>
          <p:cNvSpPr>
            <a:spLocks noChangeArrowheads="1" noChangeShapeType="1" noTextEdit="1"/>
          </p:cNvSpPr>
          <p:nvPr/>
        </p:nvSpPr>
        <p:spPr bwMode="auto">
          <a:xfrm>
            <a:off x="3962400" y="1143000"/>
            <a:ext cx="4733925" cy="1066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 Black"/>
              </a:rPr>
              <a:t>JAZZ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70" decel="100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770" decel="100000"/>
                                        <p:tgtEl>
                                          <p:spTgt spid="3072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0" dur="77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2" dur="77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1447800"/>
            <a:ext cx="57150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6979" name="Rectangle 3"/>
          <p:cNvSpPr>
            <a:spLocks noChangeArrowheads="1"/>
          </p:cNvSpPr>
          <p:nvPr/>
        </p:nvSpPr>
        <p:spPr bwMode="auto">
          <a:xfrm>
            <a:off x="1676400" y="609600"/>
            <a:ext cx="5607050" cy="6413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b="1"/>
              <a:t>Bike Tire Used As Swimming Aid (Germany, 1925)</a:t>
            </a:r>
          </a:p>
          <a:p>
            <a:pPr eaLnBrk="0" hangingPunct="0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0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500" y="1895475"/>
            <a:ext cx="5715000" cy="306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8003" name="Rectangle 3"/>
          <p:cNvSpPr>
            <a:spLocks noChangeArrowheads="1"/>
          </p:cNvSpPr>
          <p:nvPr/>
        </p:nvSpPr>
        <p:spPr bwMode="auto">
          <a:xfrm>
            <a:off x="1752600" y="762000"/>
            <a:ext cx="55562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b="1"/>
              <a:t>Transportable Folding Bridge (Netherlands, 1926)</a:t>
            </a:r>
          </a:p>
          <a:p>
            <a:pPr eaLnBrk="0" hangingPunct="0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1143000"/>
            <a:ext cx="57150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9027" name="Rectangle 3"/>
          <p:cNvSpPr>
            <a:spLocks noChangeArrowheads="1"/>
          </p:cNvSpPr>
          <p:nvPr/>
        </p:nvSpPr>
        <p:spPr bwMode="auto">
          <a:xfrm>
            <a:off x="2286000" y="381000"/>
            <a:ext cx="4375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b="1"/>
              <a:t>100 MPH One Wheel Motorcycle (1931)</a:t>
            </a:r>
          </a:p>
          <a:p>
            <a:pPr eaLnBrk="0" hangingPunct="0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6625" y="533400"/>
            <a:ext cx="5032375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0051" name="Rectangle 3"/>
          <p:cNvSpPr>
            <a:spLocks noChangeArrowheads="1"/>
          </p:cNvSpPr>
          <p:nvPr/>
        </p:nvSpPr>
        <p:spPr bwMode="auto">
          <a:xfrm>
            <a:off x="2590800" y="152400"/>
            <a:ext cx="4235450" cy="3667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en-US" b="1"/>
              <a:t>Radio in Straw Hat (USA, 1931)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500" y="1371600"/>
            <a:ext cx="57150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1075" name="Rectangle 3"/>
          <p:cNvSpPr>
            <a:spLocks noChangeArrowheads="1"/>
          </p:cNvSpPr>
          <p:nvPr/>
        </p:nvSpPr>
        <p:spPr bwMode="auto">
          <a:xfrm>
            <a:off x="2590800" y="457200"/>
            <a:ext cx="39814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b="1"/>
              <a:t>Bulletproof Glass (New York, 1931)</a:t>
            </a:r>
          </a:p>
          <a:p>
            <a:pPr eaLnBrk="0" hangingPunct="0"/>
            <a:endParaRPr lang="en-US"/>
          </a:p>
        </p:txBody>
      </p:sp>
      <p:sp>
        <p:nvSpPr>
          <p:cNvPr id="131076" name="Rectangle 4"/>
          <p:cNvSpPr>
            <a:spLocks noChangeArrowheads="1"/>
          </p:cNvSpPr>
          <p:nvPr/>
        </p:nvSpPr>
        <p:spPr bwMode="auto">
          <a:xfrm>
            <a:off x="1371600" y="6019800"/>
            <a:ext cx="64579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http://kaleazy.com/cool-inventions-from-the-1920s-and-1930s/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bg1"/>
          </a:solidFill>
          <a:ln w="38100" cmpd="dbl">
            <a:solidFill>
              <a:schemeClr val="accent2"/>
            </a:solidFill>
          </a:ln>
        </p:spPr>
        <p:txBody>
          <a:bodyPr>
            <a:normAutofit fontScale="90000"/>
          </a:bodyPr>
          <a:lstStyle/>
          <a:p>
            <a:r>
              <a:rPr lang="en-US" sz="3600" b="1" i="1"/>
              <a:t>Why do you bob your hair girls?</a:t>
            </a:r>
            <a:r>
              <a:rPr lang="en-US" sz="3600"/>
              <a:t/>
            </a:r>
            <a:br>
              <a:rPr lang="en-US" sz="3600"/>
            </a:br>
            <a:r>
              <a:rPr lang="en-US" sz="3600"/>
              <a:t>Blind Alfred Reed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chemeClr val="bg1"/>
          </a:solidFill>
          <a:ln w="38100" cmpd="dbl">
            <a:solidFill>
              <a:schemeClr val="accent2"/>
            </a:solidFill>
          </a:ln>
        </p:spPr>
        <p:txBody>
          <a:bodyPr>
            <a:normAutofit fontScale="55000" lnSpcReduction="20000"/>
          </a:bodyPr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en-US" dirty="0"/>
              <a:t>    Why do you bob your hair, girls?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en-US" dirty="0"/>
              <a:t>    You're doing mighty wrong;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en-US" dirty="0"/>
              <a:t>    God gave it for a glory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en-US" dirty="0"/>
              <a:t>    And you should wear it long.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en-US" dirty="0"/>
              <a:t>    You spoil your lovely hair, girls,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en-US" dirty="0"/>
              <a:t>    You keep yourself in style;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en-US" dirty="0"/>
              <a:t>    Before you bob your hair, girls,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en-US" dirty="0"/>
              <a:t>    Just stop and think a while</a:t>
            </a:r>
            <a:r>
              <a:rPr lang="en-US" dirty="0" smtClean="0"/>
              <a:t>.</a:t>
            </a:r>
          </a:p>
          <a:p>
            <a:pPr algn="ctr">
              <a:buFontTx/>
              <a:buNone/>
            </a:pPr>
            <a:r>
              <a:rPr lang="en-US" dirty="0" smtClean="0"/>
              <a:t>Why do you bob your hair, girls?</a:t>
            </a:r>
          </a:p>
          <a:p>
            <a:pPr algn="ctr">
              <a:buFontTx/>
              <a:buNone/>
            </a:pPr>
            <a:r>
              <a:rPr lang="en-US" dirty="0" smtClean="0"/>
              <a:t>   It is an awful shame</a:t>
            </a:r>
          </a:p>
          <a:p>
            <a:pPr algn="ctr">
              <a:buFontTx/>
              <a:buNone/>
            </a:pPr>
            <a:r>
              <a:rPr lang="en-US" dirty="0" smtClean="0"/>
              <a:t>   To rob the head God gave you</a:t>
            </a:r>
          </a:p>
          <a:p>
            <a:pPr algn="ctr">
              <a:buFontTx/>
              <a:buNone/>
            </a:pPr>
            <a:r>
              <a:rPr lang="en-US" dirty="0" smtClean="0"/>
              <a:t>   And bear the flapper's name.</a:t>
            </a:r>
          </a:p>
          <a:p>
            <a:pPr algn="ctr">
              <a:buFontTx/>
              <a:buNone/>
            </a:pPr>
            <a:r>
              <a:rPr lang="en-US" dirty="0" smtClean="0"/>
              <a:t>   You're taking off your covering,</a:t>
            </a:r>
          </a:p>
          <a:p>
            <a:pPr algn="ctr">
              <a:buFontTx/>
              <a:buNone/>
            </a:pPr>
            <a:r>
              <a:rPr lang="en-US" dirty="0" smtClean="0"/>
              <a:t>   It is an awful sin;</a:t>
            </a:r>
          </a:p>
          <a:p>
            <a:pPr algn="ctr">
              <a:buFontTx/>
              <a:buNone/>
            </a:pPr>
            <a:r>
              <a:rPr lang="en-US" dirty="0" smtClean="0"/>
              <a:t>   Don't never bob your hair, girls,</a:t>
            </a:r>
          </a:p>
          <a:p>
            <a:pPr algn="ctr">
              <a:buFontTx/>
              <a:buNone/>
            </a:pPr>
            <a:r>
              <a:rPr lang="en-US" dirty="0" smtClean="0"/>
              <a:t>   Short hair belongs to men. 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457200"/>
            <a:ext cx="7772400" cy="688975"/>
          </a:xfr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r>
              <a:rPr lang="en-US" sz="4000"/>
              <a:t>Today’s Topic:  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52400" y="1295400"/>
            <a:ext cx="8763000" cy="1524000"/>
          </a:xfrm>
          <a:solidFill>
            <a:srgbClr val="FFFF99"/>
          </a:solidFill>
          <a:ln w="57150" cmpd="thickThin">
            <a:solidFill>
              <a:schemeClr val="tx1"/>
            </a:solidFill>
          </a:ln>
        </p:spPr>
        <p:txBody>
          <a:bodyPr/>
          <a:lstStyle/>
          <a:p>
            <a:endParaRPr lang="en-US" sz="1400"/>
          </a:p>
          <a:p>
            <a:r>
              <a:rPr lang="en-US" sz="4800" b="1">
                <a:latin typeface="Lucida Handwriting" pitchFamily="66" charset="0"/>
              </a:rPr>
              <a:t>The American Dream</a:t>
            </a:r>
          </a:p>
        </p:txBody>
      </p:sp>
      <p:sp>
        <p:nvSpPr>
          <p:cNvPr id="36868" name="Rectangle 4"/>
          <p:cNvSpPr>
            <a:spLocks noChangeArrowheads="1"/>
          </p:cNvSpPr>
          <p:nvPr/>
        </p:nvSpPr>
        <p:spPr bwMode="auto">
          <a:xfrm>
            <a:off x="609600" y="3048000"/>
            <a:ext cx="7696200" cy="3581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3200" b="1" i="1" u="sng"/>
              <a:t>Scarface</a:t>
            </a:r>
            <a:r>
              <a:rPr lang="en-US" sz="3200"/>
              <a:t> = </a:t>
            </a:r>
          </a:p>
          <a:p>
            <a:pPr algn="ctr"/>
            <a:r>
              <a:rPr lang="en-US" sz="2800"/>
              <a:t>a lesson on how </a:t>
            </a:r>
            <a:r>
              <a:rPr lang="en-US" sz="2800" b="1" u="sng"/>
              <a:t>not</a:t>
            </a:r>
            <a:r>
              <a:rPr lang="en-US" sz="2800"/>
              <a:t> to pursue </a:t>
            </a:r>
          </a:p>
          <a:p>
            <a:pPr algn="ctr"/>
            <a:r>
              <a:rPr lang="en-US" sz="2800"/>
              <a:t>the American Dream</a:t>
            </a:r>
          </a:p>
          <a:p>
            <a:pPr algn="ctr"/>
            <a:endParaRPr lang="en-US" sz="2800"/>
          </a:p>
          <a:p>
            <a:pPr algn="ctr"/>
            <a:r>
              <a:rPr lang="en-US" sz="3200" b="1" u="sng"/>
              <a:t>Modern Times</a:t>
            </a:r>
            <a:r>
              <a:rPr lang="en-US" sz="3200"/>
              <a:t> =</a:t>
            </a:r>
          </a:p>
          <a:p>
            <a:pPr algn="ctr"/>
            <a:r>
              <a:rPr lang="en-US" sz="2800"/>
              <a:t>a different kind of lesson about the </a:t>
            </a:r>
          </a:p>
          <a:p>
            <a:pPr algn="ctr"/>
            <a:r>
              <a:rPr lang="en-US" sz="2800"/>
              <a:t>American Dream</a:t>
            </a:r>
          </a:p>
          <a:p>
            <a:pPr algn="ctr"/>
            <a:endParaRPr 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6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368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368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368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368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368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3" cstate="print"/>
          <a:srcRect l="19814" r="28174"/>
          <a:stretch>
            <a:fillRect/>
          </a:stretch>
        </p:blipFill>
        <p:spPr bwMode="auto">
          <a:xfrm>
            <a:off x="6096000" y="0"/>
            <a:ext cx="25606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609600" y="304800"/>
            <a:ext cx="5029200" cy="1143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3200" b="1" dirty="0"/>
              <a:t>The “Tramp” played by </a:t>
            </a:r>
          </a:p>
          <a:p>
            <a:pPr algn="ctr"/>
            <a:r>
              <a:rPr lang="en-US" sz="3200" b="1" dirty="0"/>
              <a:t>Charlie Chaplin</a:t>
            </a:r>
          </a:p>
        </p:txBody>
      </p:sp>
      <p:sp>
        <p:nvSpPr>
          <p:cNvPr id="25606" name="Oval 6"/>
          <p:cNvSpPr>
            <a:spLocks noChangeArrowheads="1"/>
          </p:cNvSpPr>
          <p:nvPr/>
        </p:nvSpPr>
        <p:spPr bwMode="auto">
          <a:xfrm>
            <a:off x="533400" y="1905000"/>
            <a:ext cx="4876800" cy="388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2400"/>
              <a:t>Factoid:</a:t>
            </a:r>
          </a:p>
          <a:p>
            <a:pPr algn="ctr"/>
            <a:endParaRPr lang="en-US" sz="2400"/>
          </a:p>
          <a:p>
            <a:pPr algn="ctr"/>
            <a:r>
              <a:rPr lang="en-US" sz="2400"/>
              <a:t>Most recognized </a:t>
            </a:r>
          </a:p>
          <a:p>
            <a:pPr algn="ctr"/>
            <a:r>
              <a:rPr lang="en-US" sz="2400" b="1" u="sng">
                <a:effectLst>
                  <a:outerShdw blurRad="38100" dist="38100" dir="2700000" algn="tl">
                    <a:srgbClr val="FFFFFF"/>
                  </a:outerShdw>
                </a:effectLst>
              </a:rPr>
              <a:t>Fictional</a:t>
            </a:r>
            <a:r>
              <a:rPr lang="en-US" sz="2400" b="1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en-US" sz="2400"/>
              <a:t>image</a:t>
            </a:r>
          </a:p>
          <a:p>
            <a:pPr algn="ctr"/>
            <a:r>
              <a:rPr lang="en-US" sz="2400"/>
              <a:t>of a human</a:t>
            </a:r>
          </a:p>
          <a:p>
            <a:pPr algn="ctr"/>
            <a:r>
              <a:rPr lang="en-US" sz="2400"/>
              <a:t>in the history of art</a:t>
            </a:r>
            <a:r>
              <a:rPr lang="en-US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81000"/>
            <a:ext cx="8153400" cy="5638800"/>
          </a:xfrm>
          <a:solidFill>
            <a:schemeClr val="bg1"/>
          </a:solidFill>
          <a:ln>
            <a:solidFill>
              <a:schemeClr val="tx1"/>
            </a:solidFill>
          </a:ln>
        </p:spPr>
        <p:txBody>
          <a:bodyPr/>
          <a:lstStyle/>
          <a:p>
            <a:r>
              <a:rPr lang="en-US" i="1" u="sng"/>
              <a:t>How are the 1920s going to be different</a:t>
            </a:r>
            <a:r>
              <a:rPr lang="en-US"/>
              <a:t>?</a:t>
            </a:r>
            <a:br>
              <a:rPr lang="en-US"/>
            </a:br>
            <a:r>
              <a:rPr lang="en-US"/>
              <a:t/>
            </a:r>
            <a:br>
              <a:rPr lang="en-US"/>
            </a:br>
            <a:r>
              <a:rPr lang="en-US"/>
              <a:t>Your Nation just won </a:t>
            </a:r>
            <a:br>
              <a:rPr lang="en-US"/>
            </a:br>
            <a:r>
              <a:rPr lang="en-US">
                <a:latin typeface="Algerian" pitchFamily="82" charset="0"/>
              </a:rPr>
              <a:t>“the war to end all wars”</a:t>
            </a:r>
            <a:r>
              <a:rPr lang="en-US"/>
              <a:t/>
            </a:r>
            <a:br>
              <a:rPr lang="en-US"/>
            </a:br>
            <a:r>
              <a:rPr lang="en-US"/>
              <a:t>(WWI)</a:t>
            </a:r>
            <a:br>
              <a:rPr lang="en-US"/>
            </a:br>
            <a:r>
              <a:rPr lang="en-US"/>
              <a:t/>
            </a:r>
            <a:br>
              <a:rPr lang="en-US"/>
            </a:br>
            <a:r>
              <a:rPr lang="en-US" b="1" i="1"/>
              <a:t>What are you going to do!?</a:t>
            </a:r>
          </a:p>
        </p:txBody>
      </p:sp>
      <p:sp>
        <p:nvSpPr>
          <p:cNvPr id="83973" name="Infopage">
            <a:hlinkClick r:id="rId3"/>
          </p:cNvPr>
          <p:cNvSpPr>
            <a:spLocks noEditPoints="1" noChangeArrowheads="1"/>
          </p:cNvSpPr>
          <p:nvPr/>
        </p:nvSpPr>
        <p:spPr bwMode="auto">
          <a:xfrm>
            <a:off x="8382000" y="5943600"/>
            <a:ext cx="523875" cy="719138"/>
          </a:xfrm>
          <a:custGeom>
            <a:avLst/>
            <a:gdLst>
              <a:gd name="T0" fmla="*/ 10757 w 21600"/>
              <a:gd name="T1" fmla="*/ 21632 h 21600"/>
              <a:gd name="T2" fmla="*/ 85 w 21600"/>
              <a:gd name="T3" fmla="*/ 10849 h 21600"/>
              <a:gd name="T4" fmla="*/ 10757 w 21600"/>
              <a:gd name="T5" fmla="*/ 81 h 21600"/>
              <a:gd name="T6" fmla="*/ 21706 w 21600"/>
              <a:gd name="T7" fmla="*/ 10652 h 21600"/>
              <a:gd name="T8" fmla="*/ 10757 w 21600"/>
              <a:gd name="T9" fmla="*/ 21632 h 21600"/>
              <a:gd name="T10" fmla="*/ 0 w 21600"/>
              <a:gd name="T11" fmla="*/ 0 h 21600"/>
              <a:gd name="T12" fmla="*/ 21600 w 21600"/>
              <a:gd name="T13" fmla="*/ 0 h 21600"/>
              <a:gd name="T14" fmla="*/ 21600 w 21600"/>
              <a:gd name="T15" fmla="*/ 21600 h 21600"/>
              <a:gd name="T16" fmla="*/ 999 w 21600"/>
              <a:gd name="T17" fmla="*/ 12174 h 21600"/>
              <a:gd name="T18" fmla="*/ 20813 w 21600"/>
              <a:gd name="T19" fmla="*/ 1714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 extrusionOk="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 extrusionOk="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  <a:path w="21600" h="21600" extrusionOk="0">
                <a:moveTo>
                  <a:pt x="8333" y="4025"/>
                </a:moveTo>
                <a:lnTo>
                  <a:pt x="12500" y="4025"/>
                </a:lnTo>
                <a:lnTo>
                  <a:pt x="12500" y="11094"/>
                </a:lnTo>
                <a:lnTo>
                  <a:pt x="13903" y="11094"/>
                </a:lnTo>
                <a:lnTo>
                  <a:pt x="13903" y="11618"/>
                </a:lnTo>
                <a:lnTo>
                  <a:pt x="7908" y="11618"/>
                </a:lnTo>
                <a:lnTo>
                  <a:pt x="7908" y="11078"/>
                </a:lnTo>
                <a:lnTo>
                  <a:pt x="9418" y="11078"/>
                </a:lnTo>
                <a:lnTo>
                  <a:pt x="9418" y="4549"/>
                </a:lnTo>
                <a:lnTo>
                  <a:pt x="8333" y="4549"/>
                </a:lnTo>
                <a:lnTo>
                  <a:pt x="8333" y="4025"/>
                </a:lnTo>
                <a:close/>
              </a:path>
              <a:path w="21600" h="21600" extrusionOk="0">
                <a:moveTo>
                  <a:pt x="9120" y="2127"/>
                </a:moveTo>
                <a:lnTo>
                  <a:pt x="9120" y="1783"/>
                </a:lnTo>
                <a:lnTo>
                  <a:pt x="9269" y="1538"/>
                </a:lnTo>
                <a:lnTo>
                  <a:pt x="9588" y="1194"/>
                </a:lnTo>
                <a:lnTo>
                  <a:pt x="10013" y="998"/>
                </a:lnTo>
                <a:lnTo>
                  <a:pt x="10396" y="850"/>
                </a:lnTo>
                <a:lnTo>
                  <a:pt x="10906" y="801"/>
                </a:lnTo>
                <a:lnTo>
                  <a:pt x="11480" y="900"/>
                </a:lnTo>
                <a:lnTo>
                  <a:pt x="11926" y="1047"/>
                </a:lnTo>
                <a:lnTo>
                  <a:pt x="12266" y="1292"/>
                </a:lnTo>
                <a:lnTo>
                  <a:pt x="12500" y="1587"/>
                </a:lnTo>
                <a:lnTo>
                  <a:pt x="12649" y="1832"/>
                </a:lnTo>
                <a:lnTo>
                  <a:pt x="12692" y="2143"/>
                </a:lnTo>
                <a:lnTo>
                  <a:pt x="12649" y="2421"/>
                </a:lnTo>
                <a:lnTo>
                  <a:pt x="12500" y="2781"/>
                </a:lnTo>
                <a:lnTo>
                  <a:pt x="12330" y="3060"/>
                </a:lnTo>
                <a:lnTo>
                  <a:pt x="11884" y="3305"/>
                </a:lnTo>
                <a:lnTo>
                  <a:pt x="11501" y="3452"/>
                </a:lnTo>
                <a:lnTo>
                  <a:pt x="10863" y="3550"/>
                </a:lnTo>
                <a:lnTo>
                  <a:pt x="10396" y="3518"/>
                </a:lnTo>
                <a:lnTo>
                  <a:pt x="9949" y="3321"/>
                </a:lnTo>
                <a:lnTo>
                  <a:pt x="9524" y="3125"/>
                </a:lnTo>
                <a:lnTo>
                  <a:pt x="9311" y="2765"/>
                </a:lnTo>
                <a:lnTo>
                  <a:pt x="9184" y="2438"/>
                </a:lnTo>
                <a:lnTo>
                  <a:pt x="9120" y="2127"/>
                </a:lnTo>
                <a:close/>
              </a:path>
            </a:pathLst>
          </a:custGeom>
          <a:solidFill>
            <a:srgbClr val="D8EBB3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397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397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397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0" grpId="0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Born in London in April 1889</a:t>
            </a:r>
          </a:p>
          <a:p>
            <a:r>
              <a:rPr lang="en-US" dirty="0" smtClean="0"/>
              <a:t>A true rags-to-riches story</a:t>
            </a:r>
          </a:p>
          <a:p>
            <a:pPr lvl="1"/>
            <a:r>
              <a:rPr lang="en-US" dirty="0" smtClean="0"/>
              <a:t>Abandoned by his father</a:t>
            </a:r>
          </a:p>
          <a:p>
            <a:pPr lvl="1"/>
            <a:r>
              <a:rPr lang="en-US" dirty="0" smtClean="0"/>
              <a:t>Mother committed to an asylum</a:t>
            </a:r>
          </a:p>
          <a:p>
            <a:pPr lvl="1"/>
            <a:r>
              <a:rPr lang="en-US" dirty="0" smtClean="0"/>
              <a:t>Charlie and his brother worked in</a:t>
            </a:r>
            <a:r>
              <a:rPr lang="en-US" dirty="0"/>
              <a:t> </a:t>
            </a:r>
            <a:endParaRPr lang="en-US" dirty="0" smtClean="0"/>
          </a:p>
          <a:p>
            <a:pPr lvl="1">
              <a:buNone/>
            </a:pPr>
            <a:r>
              <a:rPr lang="en-US" dirty="0" smtClean="0"/>
              <a:t>London’s workhouses</a:t>
            </a:r>
          </a:p>
          <a:p>
            <a:pPr lvl="1"/>
            <a:r>
              <a:rPr lang="en-US" dirty="0" smtClean="0"/>
              <a:t>Was signed to a film contract for $150 a week in 1908</a:t>
            </a:r>
          </a:p>
          <a:p>
            <a:r>
              <a:rPr lang="en-US" dirty="0" smtClean="0"/>
              <a:t>His character, The Tramp, appeared in multiple movies throughout his career</a:t>
            </a:r>
          </a:p>
        </p:txBody>
      </p:sp>
      <p:pic>
        <p:nvPicPr>
          <p:cNvPr id="91138" name="Picture 2" descr="http://www.biography.com/imported/images/Biography/Images/Profiles/C/Charlie-Chaplin-9244327-2-4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72200" y="1447800"/>
            <a:ext cx="2838450" cy="2838451"/>
          </a:xfrm>
          <a:prstGeom prst="rect">
            <a:avLst/>
          </a:prstGeom>
          <a:noFill/>
        </p:spPr>
      </p:pic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838200" y="304800"/>
            <a:ext cx="5029200" cy="1143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3200" b="1" dirty="0" smtClean="0"/>
              <a:t> Charlie </a:t>
            </a:r>
            <a:r>
              <a:rPr lang="en-US" sz="3200" b="1" dirty="0"/>
              <a:t>Chaplin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Tramp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</a:t>
            </a:r>
            <a:r>
              <a:rPr lang="en-US" dirty="0" smtClean="0"/>
              <a:t>s a childlike, bumbling but overall good-hearted character</a:t>
            </a:r>
          </a:p>
          <a:p>
            <a:r>
              <a:rPr lang="en-US" dirty="0" smtClean="0"/>
              <a:t>Presented as a vagrant</a:t>
            </a:r>
          </a:p>
          <a:p>
            <a:r>
              <a:rPr lang="en-US" dirty="0" smtClean="0"/>
              <a:t>Tries to behave with the manners of gentleman despite his social status</a:t>
            </a:r>
          </a:p>
          <a:p>
            <a:r>
              <a:rPr lang="en-US" dirty="0"/>
              <a:t>R</a:t>
            </a:r>
            <a:r>
              <a:rPr lang="en-US" dirty="0" smtClean="0"/>
              <a:t>eady to take whatever paying work that is available but also uses cunning to get what he needs to survive and to escape the authorities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3657600" y="228600"/>
            <a:ext cx="5029200" cy="609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3200" b="1"/>
              <a:t>Walking Contradictions</a:t>
            </a: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print"/>
          <a:srcRect l="19814" r="28174"/>
          <a:stretch>
            <a:fillRect/>
          </a:stretch>
        </p:blipFill>
        <p:spPr bwMode="auto">
          <a:xfrm>
            <a:off x="457200" y="0"/>
            <a:ext cx="25606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316" name="Oval 4"/>
          <p:cNvSpPr>
            <a:spLocks noChangeArrowheads="1"/>
          </p:cNvSpPr>
          <p:nvPr/>
        </p:nvSpPr>
        <p:spPr bwMode="auto">
          <a:xfrm>
            <a:off x="4038600" y="1143000"/>
            <a:ext cx="4114800" cy="18288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3200" dirty="0">
                <a:latin typeface="Broadway" pitchFamily="82" charset="0"/>
              </a:rPr>
              <a:t>Baggy Pants</a:t>
            </a:r>
          </a:p>
          <a:p>
            <a:pPr algn="ctr"/>
            <a:r>
              <a:rPr lang="en-US" sz="3200" b="1" dirty="0">
                <a:latin typeface="Biondi" pitchFamily="2" charset="0"/>
              </a:rPr>
              <a:t>Too Tight Jacket</a:t>
            </a:r>
          </a:p>
        </p:txBody>
      </p:sp>
      <p:sp>
        <p:nvSpPr>
          <p:cNvPr id="13317" name="Line 5"/>
          <p:cNvSpPr>
            <a:spLocks noChangeShapeType="1"/>
          </p:cNvSpPr>
          <p:nvPr/>
        </p:nvSpPr>
        <p:spPr bwMode="auto">
          <a:xfrm flipH="1" flipV="1">
            <a:off x="2438400" y="1752600"/>
            <a:ext cx="2133600" cy="533400"/>
          </a:xfrm>
          <a:prstGeom prst="line">
            <a:avLst/>
          </a:prstGeom>
          <a:noFill/>
          <a:ln w="13017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318" name="Line 6"/>
          <p:cNvSpPr>
            <a:spLocks noChangeShapeType="1"/>
          </p:cNvSpPr>
          <p:nvPr/>
        </p:nvSpPr>
        <p:spPr bwMode="auto">
          <a:xfrm flipH="1">
            <a:off x="2514600" y="1828800"/>
            <a:ext cx="2057400" cy="990600"/>
          </a:xfrm>
          <a:prstGeom prst="line">
            <a:avLst/>
          </a:prstGeom>
          <a:noFill/>
          <a:ln w="13017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319" name="Oval 7"/>
          <p:cNvSpPr>
            <a:spLocks noChangeArrowheads="1"/>
          </p:cNvSpPr>
          <p:nvPr/>
        </p:nvSpPr>
        <p:spPr bwMode="auto">
          <a:xfrm>
            <a:off x="4038600" y="3048000"/>
            <a:ext cx="4114800" cy="18288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3200" dirty="0">
                <a:latin typeface="Broadway" pitchFamily="82" charset="0"/>
              </a:rPr>
              <a:t>Big Shoes</a:t>
            </a:r>
          </a:p>
          <a:p>
            <a:pPr algn="ctr"/>
            <a:r>
              <a:rPr lang="en-US" sz="3200" b="1" dirty="0">
                <a:latin typeface="Biondi" pitchFamily="2" charset="0"/>
              </a:rPr>
              <a:t>Little Hat</a:t>
            </a:r>
          </a:p>
        </p:txBody>
      </p:sp>
      <p:sp>
        <p:nvSpPr>
          <p:cNvPr id="13320" name="Line 8"/>
          <p:cNvSpPr>
            <a:spLocks noChangeShapeType="1"/>
          </p:cNvSpPr>
          <p:nvPr/>
        </p:nvSpPr>
        <p:spPr bwMode="auto">
          <a:xfrm flipH="1" flipV="1">
            <a:off x="2514600" y="609600"/>
            <a:ext cx="2286000" cy="3429000"/>
          </a:xfrm>
          <a:prstGeom prst="line">
            <a:avLst/>
          </a:prstGeom>
          <a:noFill/>
          <a:ln w="13017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321" name="Line 9"/>
          <p:cNvSpPr>
            <a:spLocks noChangeShapeType="1"/>
          </p:cNvSpPr>
          <p:nvPr/>
        </p:nvSpPr>
        <p:spPr bwMode="auto">
          <a:xfrm flipH="1">
            <a:off x="2819400" y="3657600"/>
            <a:ext cx="2133600" cy="2438400"/>
          </a:xfrm>
          <a:prstGeom prst="line">
            <a:avLst/>
          </a:prstGeom>
          <a:noFill/>
          <a:ln w="13017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322" name="Oval 10"/>
          <p:cNvSpPr>
            <a:spLocks noChangeArrowheads="1"/>
          </p:cNvSpPr>
          <p:nvPr/>
        </p:nvSpPr>
        <p:spPr bwMode="auto">
          <a:xfrm>
            <a:off x="3505200" y="5029200"/>
            <a:ext cx="5334000" cy="18288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3200" dirty="0">
                <a:latin typeface="Broadway" pitchFamily="82" charset="0"/>
              </a:rPr>
              <a:t>Working Man</a:t>
            </a:r>
          </a:p>
          <a:p>
            <a:pPr algn="ctr"/>
            <a:r>
              <a:rPr lang="en-US" sz="3200" b="1" dirty="0">
                <a:latin typeface="Biondi" pitchFamily="2" charset="0"/>
              </a:rPr>
              <a:t>Trying to be </a:t>
            </a:r>
          </a:p>
          <a:p>
            <a:pPr algn="ctr"/>
            <a:r>
              <a:rPr lang="en-US" sz="3200" b="1" dirty="0">
                <a:latin typeface="Biondi" pitchFamily="2" charset="0"/>
              </a:rPr>
              <a:t>High Society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animBg="1"/>
      <p:bldP spid="13317" grpId="0" animBg="1"/>
      <p:bldP spid="13318" grpId="0" animBg="1"/>
      <p:bldP spid="13319" grpId="0" animBg="1"/>
      <p:bldP spid="13320" grpId="0" animBg="1"/>
      <p:bldP spid="13321" grpId="0" animBg="1"/>
      <p:bldP spid="1332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0" y="381000"/>
            <a:ext cx="4311650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507" name="WordArt 3"/>
          <p:cNvSpPr>
            <a:spLocks noChangeArrowheads="1" noChangeShapeType="1" noTextEdit="1"/>
          </p:cNvSpPr>
          <p:nvPr/>
        </p:nvSpPr>
        <p:spPr bwMode="auto">
          <a:xfrm>
            <a:off x="304800" y="457200"/>
            <a:ext cx="3962400" cy="26670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en-US" sz="3600" kern="10">
                <a:ln w="222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Impact"/>
              </a:rPr>
              <a:t>Modern Times</a:t>
            </a:r>
          </a:p>
          <a:p>
            <a:pPr algn="ctr"/>
            <a:r>
              <a:rPr lang="en-US" sz="3600" kern="10">
                <a:ln w="222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Impact"/>
              </a:rPr>
              <a:t>-1936-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76200" y="2743200"/>
            <a:ext cx="4343400" cy="3429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“</a:t>
            </a:r>
            <a:r>
              <a:rPr lang="en-US" sz="2800"/>
              <a:t>Unemployment is the vital</a:t>
            </a:r>
          </a:p>
          <a:p>
            <a:pPr algn="ctr"/>
            <a:r>
              <a:rPr lang="en-US" sz="2800"/>
              <a:t>question…</a:t>
            </a:r>
          </a:p>
          <a:p>
            <a:pPr algn="ctr"/>
            <a:r>
              <a:rPr lang="en-US" sz="2800" i="1"/>
              <a:t>Machinery</a:t>
            </a:r>
            <a:r>
              <a:rPr lang="en-US" sz="2800"/>
              <a:t> should benefit </a:t>
            </a:r>
          </a:p>
          <a:p>
            <a:pPr algn="ctr"/>
            <a:r>
              <a:rPr lang="en-US" sz="2800"/>
              <a:t>mankind.</a:t>
            </a:r>
          </a:p>
          <a:p>
            <a:pPr algn="ctr"/>
            <a:r>
              <a:rPr lang="en-US" sz="2800"/>
              <a:t>It should not spell tragedy</a:t>
            </a:r>
          </a:p>
          <a:p>
            <a:pPr algn="ctr"/>
            <a:r>
              <a:rPr lang="en-US" sz="2800"/>
              <a:t>and throw it out of work.”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animBg="1"/>
      <p:bldP spid="2150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15962"/>
          </a:xfr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/>
          <a:lstStyle/>
          <a:p>
            <a:r>
              <a:rPr lang="en-US" sz="4000"/>
              <a:t>The Tramp (Little Fellow)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229600" cy="5410200"/>
          </a:xfr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/>
          <a:lstStyle/>
          <a:p>
            <a:endParaRPr lang="en-US" sz="1000"/>
          </a:p>
          <a:p>
            <a:r>
              <a:rPr lang="en-US"/>
              <a:t>Tramp = survives because of his/her whit  </a:t>
            </a:r>
          </a:p>
          <a:p>
            <a:pPr>
              <a:buFontTx/>
              <a:buNone/>
            </a:pPr>
            <a:r>
              <a:rPr lang="en-US"/>
              <a:t>                  does not consistently work</a:t>
            </a:r>
          </a:p>
          <a:p>
            <a:pPr>
              <a:buFontTx/>
              <a:buNone/>
            </a:pPr>
            <a:r>
              <a:rPr lang="en-US" sz="2800" i="1"/>
              <a:t>	               another ex:  Lady and the Tramp</a:t>
            </a:r>
          </a:p>
          <a:p>
            <a:pPr>
              <a:buFontTx/>
              <a:buNone/>
            </a:pPr>
            <a:endParaRPr lang="en-US" sz="2800" i="1"/>
          </a:p>
          <a:p>
            <a:r>
              <a:rPr lang="en-US"/>
              <a:t>Hobos=  “transient worker”, travels looking</a:t>
            </a:r>
          </a:p>
          <a:p>
            <a:pPr>
              <a:buFontTx/>
              <a:buNone/>
            </a:pPr>
            <a:r>
              <a:rPr lang="en-US"/>
              <a:t>			   for work</a:t>
            </a:r>
          </a:p>
          <a:p>
            <a:pPr>
              <a:buFontTx/>
              <a:buNone/>
            </a:pPr>
            <a:endParaRPr lang="en-US"/>
          </a:p>
          <a:p>
            <a:r>
              <a:rPr lang="en-US"/>
              <a:t>Bums = do not look for work, do not travel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3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3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53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empax.org/wp-content/uploads/2009/02/hobo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152400"/>
            <a:ext cx="3541713" cy="4953000"/>
          </a:xfrm>
          <a:prstGeom prst="rect">
            <a:avLst/>
          </a:prstGeom>
          <a:noFill/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33600" y="2286000"/>
            <a:ext cx="3114675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5" cstate="print"/>
          <a:srcRect l="5000" t="11374" r="52499"/>
          <a:stretch>
            <a:fillRect/>
          </a:stretch>
        </p:blipFill>
        <p:spPr bwMode="auto">
          <a:xfrm>
            <a:off x="6781800" y="228600"/>
            <a:ext cx="1738313" cy="478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6" cstate="print"/>
          <a:srcRect l="19814" r="28174"/>
          <a:stretch>
            <a:fillRect/>
          </a:stretch>
        </p:blipFill>
        <p:spPr bwMode="auto">
          <a:xfrm>
            <a:off x="5486400" y="2362200"/>
            <a:ext cx="160020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28600" y="381000"/>
            <a:ext cx="8686800" cy="6096000"/>
          </a:xfr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/>
          <a:lstStyle/>
          <a:p>
            <a:r>
              <a:rPr lang="en-US" sz="2800"/>
              <a:t>His creation was ‘many-sided,’ Chaplin said, ‘a tramp, a gentleman, a poet, a dreamer, a lonely fellow, </a:t>
            </a:r>
            <a:r>
              <a:rPr lang="en-US" sz="2800" b="1" u="sng"/>
              <a:t>always hopeful</a:t>
            </a:r>
            <a:r>
              <a:rPr lang="en-US" sz="2800"/>
              <a:t> of romance and adventure…not above picking up cigarette butts or robbing a baby of its candy.’ </a:t>
            </a:r>
          </a:p>
          <a:p>
            <a:pPr>
              <a:buFontTx/>
              <a:buNone/>
            </a:pPr>
            <a:endParaRPr lang="en-US" sz="2800"/>
          </a:p>
          <a:p>
            <a:r>
              <a:rPr lang="en-US" sz="2800"/>
              <a:t>‘it heightens our </a:t>
            </a:r>
            <a:r>
              <a:rPr lang="en-US" sz="2800" b="1" u="sng"/>
              <a:t>sense of survival</a:t>
            </a:r>
            <a:r>
              <a:rPr lang="en-US" sz="2800"/>
              <a:t> and preserves our sanity…because of humor we are less overwhelmed by the vicissitudes of life.’ </a:t>
            </a:r>
          </a:p>
          <a:p>
            <a:pPr>
              <a:buFontTx/>
              <a:buNone/>
            </a:pPr>
            <a:endParaRPr lang="en-US" sz="2800"/>
          </a:p>
          <a:p>
            <a:r>
              <a:rPr lang="en-US" sz="2800"/>
              <a:t>He dramatized how today’s working man too easily becomes tomorrow’s homeless tramp, the opening concept in Modern Times…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152400" y="228600"/>
            <a:ext cx="8763000" cy="1066800"/>
          </a:xfrm>
          <a:prstGeom prst="rect">
            <a:avLst/>
          </a:prstGeom>
          <a:solidFill>
            <a:schemeClr val="bg1"/>
          </a:solidFill>
          <a:ln w="57150" cmpd="thinThick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4400" b="1">
                <a:solidFill>
                  <a:schemeClr val="tx2"/>
                </a:solidFill>
                <a:latin typeface="Bodoni MT" pitchFamily="18" charset="0"/>
              </a:rPr>
              <a:t>After the war = </a:t>
            </a:r>
            <a:r>
              <a:rPr lang="en-US" sz="4400" b="1" u="sng">
                <a:solidFill>
                  <a:schemeClr val="tx2"/>
                </a:solidFill>
                <a:latin typeface="Bodoni MT" pitchFamily="18" charset="0"/>
              </a:rPr>
              <a:t>clash in values!</a:t>
            </a:r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228600" y="1600200"/>
            <a:ext cx="8686800" cy="5105400"/>
          </a:xfrm>
          <a:prstGeom prst="rect">
            <a:avLst/>
          </a:prstGeom>
          <a:solidFill>
            <a:schemeClr val="bg1">
              <a:alpha val="81000"/>
            </a:schemeClr>
          </a:solidFill>
          <a:ln w="571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US" sz="5400" b="1" u="sng">
                <a:latin typeface="Times New Roman" pitchFamily="18" charset="0"/>
              </a:rPr>
              <a:t>New Morality</a:t>
            </a:r>
            <a:r>
              <a:rPr lang="en-US" sz="5400" b="1">
                <a:latin typeface="Times New Roman" pitchFamily="18" charset="0"/>
              </a:rPr>
              <a:t> </a:t>
            </a:r>
          </a:p>
          <a:p>
            <a:pPr marL="342900" indent="-342900" algn="ctr">
              <a:spcBef>
                <a:spcPct val="20000"/>
              </a:spcBef>
            </a:pPr>
            <a:r>
              <a:rPr lang="en-US" sz="5400" b="1">
                <a:latin typeface="Times New Roman" pitchFamily="18" charset="0"/>
              </a:rPr>
              <a:t>all about personal freedom</a:t>
            </a:r>
          </a:p>
          <a:p>
            <a:pPr marL="342900" indent="-342900" algn="ctr">
              <a:spcBef>
                <a:spcPct val="20000"/>
              </a:spcBef>
            </a:pPr>
            <a:r>
              <a:rPr lang="en-US" sz="5400" b="1">
                <a:latin typeface="Times New Roman" pitchFamily="18" charset="0"/>
              </a:rPr>
              <a:t>v.</a:t>
            </a:r>
          </a:p>
          <a:p>
            <a:pPr marL="342900" indent="-342900" algn="ctr">
              <a:spcBef>
                <a:spcPct val="20000"/>
              </a:spcBef>
            </a:pPr>
            <a:r>
              <a:rPr lang="en-US" sz="5400" b="1" u="sng">
                <a:latin typeface="Times New Roman" pitchFamily="18" charset="0"/>
              </a:rPr>
              <a:t>Fundamentalist</a:t>
            </a:r>
          </a:p>
          <a:p>
            <a:pPr marL="342900" indent="-342900" algn="ctr">
              <a:spcBef>
                <a:spcPct val="20000"/>
              </a:spcBef>
            </a:pPr>
            <a:r>
              <a:rPr lang="en-US" sz="5400" b="1">
                <a:latin typeface="Times New Roman" pitchFamily="18" charset="0"/>
              </a:rPr>
              <a:t>Old school traditionalists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1752600" y="0"/>
            <a:ext cx="5867400" cy="6858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43200" y="533400"/>
            <a:ext cx="3976688" cy="4800600"/>
          </a:xfrm>
          <a:prstGeom prst="rect">
            <a:avLst/>
          </a:prstGeom>
          <a:noFill/>
          <a:ln w="76200">
            <a:solidFill>
              <a:schemeClr val="accent2"/>
            </a:solidFill>
            <a:miter lim="800000"/>
            <a:headEnd/>
            <a:tailEnd/>
          </a:ln>
        </p:spPr>
      </p:pic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838200" y="3048000"/>
            <a:ext cx="7620000" cy="3587750"/>
          </a:xfrm>
          <a:prstGeom prst="rect">
            <a:avLst/>
          </a:prstGeom>
          <a:solidFill>
            <a:srgbClr val="99CC00"/>
          </a:solidFill>
          <a:ln w="762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 u="sng"/>
              <a:t>New Morality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800"/>
              <a:t>FREEDOM.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800"/>
              <a:t>Young &amp; Modern.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800"/>
              <a:t>Worked and spent money on music, fashion,    and other entertainment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800"/>
              <a:t>Urban (cities- it’s where the action is)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45060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45060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45060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45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45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45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450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450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450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8" dur="80"/>
                                        <p:tgtEl>
                                          <p:spTgt spid="450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9" dur="80"/>
                                        <p:tgtEl>
                                          <p:spTgt spid="450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80"/>
                                        <p:tgtEl>
                                          <p:spTgt spid="450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5" dur="80"/>
                                        <p:tgtEl>
                                          <p:spTgt spid="450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6" dur="80"/>
                                        <p:tgtEl>
                                          <p:spTgt spid="450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80"/>
                                        <p:tgtEl>
                                          <p:spTgt spid="450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2" dur="80"/>
                                        <p:tgtEl>
                                          <p:spTgt spid="450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3" dur="80"/>
                                        <p:tgtEl>
                                          <p:spTgt spid="450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80"/>
                                        <p:tgtEl>
                                          <p:spTgt spid="450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box(in)">
                                      <p:cBhvr>
                                        <p:cTn id="58" dur="500"/>
                                        <p:tgtEl>
                                          <p:spTgt spid="45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box(in)">
                                      <p:cBhvr>
                                        <p:cTn id="61" dur="500"/>
                                        <p:tgtEl>
                                          <p:spTgt spid="450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box(in)">
                                      <p:cBhvr>
                                        <p:cTn id="64" dur="500"/>
                                        <p:tgtEl>
                                          <p:spTgt spid="450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box(in)">
                                      <p:cBhvr>
                                        <p:cTn id="67" dur="500"/>
                                        <p:tgtEl>
                                          <p:spTgt spid="450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box(in)">
                                      <p:cBhvr>
                                        <p:cTn id="70" dur="500"/>
                                        <p:tgtEl>
                                          <p:spTgt spid="450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3" dur="500"/>
                                        <p:tgtEl>
                                          <p:spTgt spid="4506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6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 animBg="1"/>
      <p:bldP spid="45060" grpId="0" build="p" animBg="1"/>
      <p:bldP spid="45060" grpId="1" build="allAtOnce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ChangeArrowheads="1"/>
          </p:cNvSpPr>
          <p:nvPr/>
        </p:nvSpPr>
        <p:spPr bwMode="auto">
          <a:xfrm>
            <a:off x="1600200" y="0"/>
            <a:ext cx="5867400" cy="6858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4608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95550" y="420688"/>
            <a:ext cx="3875088" cy="5980112"/>
          </a:xfrm>
          <a:prstGeom prst="rect">
            <a:avLst/>
          </a:prstGeom>
          <a:noFill/>
          <a:ln w="76200">
            <a:solidFill>
              <a:schemeClr val="accent2"/>
            </a:solidFill>
            <a:miter lim="800000"/>
            <a:headEnd/>
            <a:tailEnd/>
          </a:ln>
        </p:spPr>
      </p:pic>
      <p:sp>
        <p:nvSpPr>
          <p:cNvPr id="46084" name="Text Box 4"/>
          <p:cNvSpPr txBox="1">
            <a:spLocks noChangeArrowheads="1"/>
          </p:cNvSpPr>
          <p:nvPr/>
        </p:nvSpPr>
        <p:spPr bwMode="auto">
          <a:xfrm>
            <a:off x="914400" y="3352800"/>
            <a:ext cx="7620000" cy="3175000"/>
          </a:xfrm>
          <a:prstGeom prst="rect">
            <a:avLst/>
          </a:prstGeom>
          <a:solidFill>
            <a:srgbClr val="333399"/>
          </a:solidFill>
          <a:ln w="762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 u="sng">
                <a:solidFill>
                  <a:schemeClr val="bg1"/>
                </a:solidFill>
              </a:rPr>
              <a:t>Fundamentalists</a:t>
            </a:r>
          </a:p>
          <a:p>
            <a:pPr>
              <a:spcBef>
                <a:spcPct val="50000"/>
              </a:spcBef>
            </a:pPr>
            <a:endParaRPr lang="en-US" sz="1000" b="1" u="sng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800">
                <a:solidFill>
                  <a:schemeClr val="bg1"/>
                </a:solidFill>
              </a:rPr>
              <a:t>Very </a:t>
            </a:r>
            <a:r>
              <a:rPr lang="en-US" sz="2800" b="1" u="sng">
                <a:solidFill>
                  <a:schemeClr val="bg1"/>
                </a:solidFill>
              </a:rPr>
              <a:t>Religious</a:t>
            </a:r>
            <a:r>
              <a:rPr lang="en-US" sz="2800">
                <a:solidFill>
                  <a:schemeClr val="bg1"/>
                </a:solidFill>
              </a:rPr>
              <a:t>:  they believed that the Bible was 100% correct and that god created man.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800">
                <a:solidFill>
                  <a:schemeClr val="bg1"/>
                </a:solidFill>
              </a:rPr>
              <a:t>Sometimes </a:t>
            </a:r>
            <a:r>
              <a:rPr lang="en-US" sz="2800" b="1" u="sng">
                <a:solidFill>
                  <a:schemeClr val="bg1"/>
                </a:solidFill>
              </a:rPr>
              <a:t>older</a:t>
            </a:r>
            <a:r>
              <a:rPr lang="en-US" sz="2800">
                <a:solidFill>
                  <a:schemeClr val="bg1"/>
                </a:solidFill>
              </a:rPr>
              <a:t> generation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800">
                <a:solidFill>
                  <a:schemeClr val="bg1"/>
                </a:solidFill>
              </a:rPr>
              <a:t>Lived in </a:t>
            </a:r>
            <a:r>
              <a:rPr lang="en-US" sz="2800" b="1" u="sng">
                <a:solidFill>
                  <a:schemeClr val="bg1"/>
                </a:solidFill>
              </a:rPr>
              <a:t>rural areas</a:t>
            </a:r>
            <a:r>
              <a:rPr lang="en-US" sz="2800">
                <a:solidFill>
                  <a:schemeClr val="bg1"/>
                </a:solidFill>
              </a:rPr>
              <a:t> (farms/Midwest)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46084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46084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46084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460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460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460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460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460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460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8" dur="80"/>
                                        <p:tgtEl>
                                          <p:spTgt spid="460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9" dur="80"/>
                                        <p:tgtEl>
                                          <p:spTgt spid="460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80"/>
                                        <p:tgtEl>
                                          <p:spTgt spid="460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5" dur="80"/>
                                        <p:tgtEl>
                                          <p:spTgt spid="4608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6" dur="80"/>
                                        <p:tgtEl>
                                          <p:spTgt spid="4608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80"/>
                                        <p:tgtEl>
                                          <p:spTgt spid="4608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box(in)">
                                      <p:cBhvr>
                                        <p:cTn id="51" dur="500"/>
                                        <p:tgtEl>
                                          <p:spTgt spid="460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box(in)">
                                      <p:cBhvr>
                                        <p:cTn id="54" dur="500"/>
                                        <p:tgtEl>
                                          <p:spTgt spid="460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box(in)">
                                      <p:cBhvr>
                                        <p:cTn id="57" dur="500"/>
                                        <p:tgtEl>
                                          <p:spTgt spid="460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box(in)">
                                      <p:cBhvr>
                                        <p:cTn id="60" dur="500"/>
                                        <p:tgtEl>
                                          <p:spTgt spid="4608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3" dur="500"/>
                                        <p:tgtEl>
                                          <p:spTgt spid="4608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 animBg="1"/>
      <p:bldP spid="46084" grpId="0" build="p" animBg="1"/>
      <p:bldP spid="46084" grpId="1" build="allAtOnce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09600" y="381000"/>
            <a:ext cx="7772400" cy="1214438"/>
          </a:xfrm>
          <a:solidFill>
            <a:schemeClr val="bg1"/>
          </a:solidFill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r>
              <a:rPr lang="en-US" sz="4000"/>
              <a:t>1920s = </a:t>
            </a:r>
            <a:br>
              <a:rPr lang="en-US" sz="4000"/>
            </a:br>
            <a:r>
              <a:rPr lang="en-US" sz="4000"/>
              <a:t>Economic BOOM!</a:t>
            </a:r>
          </a:p>
        </p:txBody>
      </p:sp>
      <p:sp>
        <p:nvSpPr>
          <p:cNvPr id="47109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1828800"/>
            <a:ext cx="6400800" cy="1066800"/>
          </a:xfrm>
          <a:solidFill>
            <a:schemeClr val="bg1"/>
          </a:solidFill>
          <a:ln>
            <a:solidFill>
              <a:schemeClr val="tx1"/>
            </a:solidFill>
          </a:ln>
        </p:spPr>
        <p:txBody>
          <a:bodyPr/>
          <a:lstStyle/>
          <a:p>
            <a:r>
              <a:rPr lang="en-US" sz="2800"/>
              <a:t>People had lots of money…</a:t>
            </a:r>
          </a:p>
          <a:p>
            <a:r>
              <a:rPr lang="en-US" sz="2800"/>
              <a:t>And time…</a:t>
            </a:r>
          </a:p>
        </p:txBody>
      </p:sp>
      <p:pic>
        <p:nvPicPr>
          <p:cNvPr id="47110" name="Picture 6" descr="MCj0424464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24200" y="2743200"/>
            <a:ext cx="2274888" cy="2416175"/>
          </a:xfrm>
          <a:prstGeom prst="rect">
            <a:avLst/>
          </a:prstGeom>
          <a:noFill/>
        </p:spPr>
      </p:pic>
      <p:pic>
        <p:nvPicPr>
          <p:cNvPr id="47111" name="Picture 7" descr="MCj0388718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4953000"/>
            <a:ext cx="2895600" cy="1470025"/>
          </a:xfrm>
          <a:prstGeom prst="rect">
            <a:avLst/>
          </a:prstGeom>
          <a:noFill/>
        </p:spPr>
      </p:pic>
      <p:pic>
        <p:nvPicPr>
          <p:cNvPr id="47112" name="Picture 8" descr="MCj02343680000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48400" y="4572000"/>
            <a:ext cx="2438400" cy="1941513"/>
          </a:xfrm>
          <a:prstGeom prst="rect">
            <a:avLst/>
          </a:prstGeom>
          <a:noFill/>
        </p:spPr>
      </p:pic>
      <p:sp>
        <p:nvSpPr>
          <p:cNvPr id="47113" name="Line 9"/>
          <p:cNvSpPr>
            <a:spLocks noChangeShapeType="1"/>
          </p:cNvSpPr>
          <p:nvPr/>
        </p:nvSpPr>
        <p:spPr bwMode="auto">
          <a:xfrm flipH="1">
            <a:off x="1447800" y="3886200"/>
            <a:ext cx="1447800" cy="914400"/>
          </a:xfrm>
          <a:prstGeom prst="line">
            <a:avLst/>
          </a:prstGeom>
          <a:noFill/>
          <a:ln w="1206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7114" name="Line 10"/>
          <p:cNvSpPr>
            <a:spLocks noChangeShapeType="1"/>
          </p:cNvSpPr>
          <p:nvPr/>
        </p:nvSpPr>
        <p:spPr bwMode="auto">
          <a:xfrm>
            <a:off x="5638800" y="3810000"/>
            <a:ext cx="1295400" cy="1066800"/>
          </a:xfrm>
          <a:prstGeom prst="line">
            <a:avLst/>
          </a:prstGeom>
          <a:noFill/>
          <a:ln w="1206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7109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7109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710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7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7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7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71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71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71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7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7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7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7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7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7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7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8" grpId="0" animBg="1"/>
      <p:bldP spid="47109" grpId="0" build="p" animBg="1"/>
      <p:bldP spid="47113" grpId="0" animBg="1"/>
      <p:bldP spid="471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2590800"/>
            <a:ext cx="8229600" cy="1143000"/>
          </a:xfrm>
          <a:solidFill>
            <a:schemeClr val="bg1"/>
          </a:solidFill>
          <a:ln>
            <a:solidFill>
              <a:schemeClr val="tx1"/>
            </a:solidFill>
          </a:ln>
        </p:spPr>
        <p:txBody>
          <a:bodyPr/>
          <a:lstStyle/>
          <a:p>
            <a:r>
              <a:rPr lang="en-US" sz="4000"/>
              <a:t>1920s:  </a:t>
            </a:r>
            <a:r>
              <a:rPr lang="en-US" sz="2800" b="1">
                <a:latin typeface="Lucida Handwriting" pitchFamily="66" charset="0"/>
              </a:rPr>
              <a:t>Cost of the </a:t>
            </a:r>
            <a:r>
              <a:rPr lang="en-US" sz="2800" b="1" u="sng">
                <a:latin typeface="Lucida Handwriting" pitchFamily="66" charset="0"/>
              </a:rPr>
              <a:t>American Dream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81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28600"/>
            <a:ext cx="8534400" cy="634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9813" name="Oval 5"/>
          <p:cNvSpPr>
            <a:spLocks noChangeArrowheads="1"/>
          </p:cNvSpPr>
          <p:nvPr/>
        </p:nvSpPr>
        <p:spPr bwMode="auto">
          <a:xfrm>
            <a:off x="152400" y="5029200"/>
            <a:ext cx="2895600" cy="16002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3200"/>
              <a:t>RENT:</a:t>
            </a:r>
          </a:p>
          <a:p>
            <a:pPr algn="ctr"/>
            <a:endParaRPr lang="en-US" sz="1000"/>
          </a:p>
          <a:p>
            <a:pPr algn="ctr"/>
            <a:r>
              <a:rPr lang="en-US" sz="3200"/>
              <a:t>$40/month</a:t>
            </a:r>
          </a:p>
        </p:txBody>
      </p:sp>
      <p:sp>
        <p:nvSpPr>
          <p:cNvPr id="119814" name="Oval 6"/>
          <p:cNvSpPr>
            <a:spLocks noChangeArrowheads="1"/>
          </p:cNvSpPr>
          <p:nvPr/>
        </p:nvSpPr>
        <p:spPr bwMode="auto">
          <a:xfrm>
            <a:off x="5943600" y="5029200"/>
            <a:ext cx="2895600" cy="16002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3200"/>
              <a:t>OWN:</a:t>
            </a:r>
          </a:p>
          <a:p>
            <a:pPr algn="ctr"/>
            <a:endParaRPr lang="en-US" sz="1000"/>
          </a:p>
          <a:p>
            <a:pPr algn="ctr"/>
            <a:r>
              <a:rPr lang="en-US" sz="3200"/>
              <a:t>$4,000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98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98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119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119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13" grpId="0" animBg="1"/>
      <p:bldP spid="11981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</TotalTime>
  <Words>685</Words>
  <Application>Microsoft Office PowerPoint</Application>
  <PresentationFormat>On-screen Show (4:3)</PresentationFormat>
  <Paragraphs>160</Paragraphs>
  <Slides>36</Slides>
  <Notes>20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7" baseType="lpstr">
      <vt:lpstr>Office Theme</vt:lpstr>
      <vt:lpstr>Slide 1</vt:lpstr>
      <vt:lpstr>Slide 2</vt:lpstr>
      <vt:lpstr>How are the 1920s going to be different?  Your Nation just won  “the war to end all wars” (WWI)  What are you going to do!?</vt:lpstr>
      <vt:lpstr>Slide 4</vt:lpstr>
      <vt:lpstr>Slide 5</vt:lpstr>
      <vt:lpstr>Slide 6</vt:lpstr>
      <vt:lpstr>1920s =  Economic BOOM!</vt:lpstr>
      <vt:lpstr>1920s:  Cost of the American Dream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Why do you bob your hair girls? Blind Alfred Reed</vt:lpstr>
      <vt:lpstr>Today’s Topic:  </vt:lpstr>
      <vt:lpstr>Slide 29</vt:lpstr>
      <vt:lpstr>Slide 30</vt:lpstr>
      <vt:lpstr>The Tramp</vt:lpstr>
      <vt:lpstr>Slide 32</vt:lpstr>
      <vt:lpstr>Slide 33</vt:lpstr>
      <vt:lpstr>The Tramp (Little Fellow)</vt:lpstr>
      <vt:lpstr>Slide 35</vt:lpstr>
      <vt:lpstr>Slide 36</vt:lpstr>
    </vt:vector>
  </TitlesOfParts>
  <Company>Peabody Public Schools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Administrator</dc:creator>
  <cp:lastModifiedBy>Administrator</cp:lastModifiedBy>
  <cp:revision>20</cp:revision>
  <dcterms:created xsi:type="dcterms:W3CDTF">2013-02-07T03:58:37Z</dcterms:created>
  <dcterms:modified xsi:type="dcterms:W3CDTF">2013-02-12T18:49:27Z</dcterms:modified>
</cp:coreProperties>
</file>